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notesMasterIdLst>
    <p:notesMasterId r:id="rId13"/>
  </p:notesMasterIdLst>
  <p:sldIdLst>
    <p:sldId id="258" r:id="rId2"/>
    <p:sldId id="268" r:id="rId3"/>
    <p:sldId id="262" r:id="rId4"/>
    <p:sldId id="259" r:id="rId5"/>
    <p:sldId id="260" r:id="rId6"/>
    <p:sldId id="261" r:id="rId7"/>
    <p:sldId id="263" r:id="rId8"/>
    <p:sldId id="266" r:id="rId9"/>
    <p:sldId id="269" r:id="rId10"/>
    <p:sldId id="264" r:id="rId11"/>
    <p:sldId id="265" r:id="rId12"/>
  </p:sldIdLst>
  <p:sldSz cx="9144000" cy="6858000" type="screen4x3"/>
  <p:notesSz cx="6858000" cy="9144000"/>
  <p:embeddedFontLst>
    <p:embeddedFont>
      <p:font typeface="Calibri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ian Coleman" initials="DEC" lastIdx="1" clrIdx="0"/>
  <p:cmAuthor id="1" name="Anne Talvacchio" initials="AMT" lastIdx="18" clrIdx="1"/>
  <p:cmAuthor id="2" name="Kevin Gotchet" initials="KG" lastIdx="2" clrIdx="2"/>
  <p:cmAuthor id="3" name="jitendrad" initials="j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E4701E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66" d="100"/>
          <a:sy n="66" d="100"/>
        </p:scale>
        <p:origin x="-558" y="-2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808C5-61CD-2543-A7E9-9AFD6A9BF403}" type="datetimeFigureOut">
              <a:rPr lang="en-US" smtClean="0"/>
              <a:pPr/>
              <a:t>6/2/2014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D49FEB-510E-584C-AAF8-0104F3E71BD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976344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2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="" xmlns:p14="http://schemas.microsoft.com/office/powerpoint/2010/main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15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PUBLIC CHOICE ECONOMICS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15-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2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4500"/>
            <a:ext cx="8229600" cy="7189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A Political Mystery . . .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85900"/>
            <a:ext cx="8001000" cy="4343400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U.S</a:t>
            </a:r>
            <a:r>
              <a:rPr lang="en-US" sz="2800" dirty="0"/>
              <a:t>. </a:t>
            </a:r>
            <a:r>
              <a:rPr lang="en-US" sz="2800" dirty="0" smtClean="0"/>
              <a:t>senator </a:t>
            </a:r>
            <a:r>
              <a:rPr lang="en-US" sz="2800" dirty="0"/>
              <a:t>from a </a:t>
            </a:r>
            <a:r>
              <a:rPr lang="en-US" sz="2800" dirty="0" smtClean="0"/>
              <a:t>Northwestern state votes </a:t>
            </a:r>
            <a:r>
              <a:rPr lang="en-US" sz="2800" dirty="0"/>
              <a:t>for a bill that will </a:t>
            </a:r>
            <a:r>
              <a:rPr lang="en-US" sz="2800" b="1" dirty="0"/>
              <a:t>increase </a:t>
            </a:r>
            <a:r>
              <a:rPr lang="en-US" sz="2800" b="1" dirty="0" smtClean="0"/>
              <a:t>the </a:t>
            </a:r>
            <a:r>
              <a:rPr lang="en-US" sz="2800" b="1" dirty="0"/>
              <a:t>price of lumber </a:t>
            </a:r>
            <a:r>
              <a:rPr lang="en-US" sz="2800" dirty="0"/>
              <a:t>grown in the </a:t>
            </a:r>
            <a:r>
              <a:rPr lang="en-US" sz="2800" dirty="0" smtClean="0"/>
              <a:t>United States.</a:t>
            </a:r>
          </a:p>
          <a:p>
            <a:r>
              <a:rPr lang="en-US" sz="2800" dirty="0" smtClean="0"/>
              <a:t>Lumber is used </a:t>
            </a:r>
            <a:r>
              <a:rPr lang="en-US" sz="2800" dirty="0"/>
              <a:t>to</a:t>
            </a:r>
            <a:r>
              <a:rPr lang="en-US" sz="2800" dirty="0" smtClean="0"/>
              <a:t> build </a:t>
            </a:r>
            <a:r>
              <a:rPr lang="en-US" sz="2800" dirty="0"/>
              <a:t>new homes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Experts </a:t>
            </a:r>
            <a:r>
              <a:rPr lang="en-US" sz="2800" dirty="0"/>
              <a:t>agree that passing this bill will </a:t>
            </a:r>
            <a:r>
              <a:rPr lang="en-US" sz="2800" b="1" dirty="0"/>
              <a:t>increase the price of new homes</a:t>
            </a:r>
            <a:r>
              <a:rPr lang="en-US" sz="2800" dirty="0" smtClean="0"/>
              <a:t>.</a:t>
            </a:r>
          </a:p>
          <a:p>
            <a:pPr lvl="1"/>
            <a:r>
              <a:rPr lang="en-US" sz="2400" dirty="0" smtClean="0"/>
              <a:t>1,000 timber producers</a:t>
            </a:r>
          </a:p>
          <a:p>
            <a:pPr lvl="1"/>
            <a:r>
              <a:rPr lang="en-US" sz="2400" dirty="0" smtClean="0"/>
              <a:t>1,000,000 potential new home buyers</a:t>
            </a:r>
          </a:p>
          <a:p>
            <a:pPr lvl="1"/>
            <a:r>
              <a:rPr lang="en-US" sz="2400" dirty="0"/>
              <a:t>B</a:t>
            </a:r>
            <a:r>
              <a:rPr lang="en-US" sz="2400" dirty="0" smtClean="0"/>
              <a:t>ill would add about $100 to cost of each new home.</a:t>
            </a:r>
          </a:p>
        </p:txBody>
      </p:sp>
    </p:spTree>
    <p:extLst>
      <p:ext uri="{BB962C8B-B14F-4D97-AF65-F5344CB8AC3E}">
        <p14:creationId xmlns="" xmlns:p14="http://schemas.microsoft.com/office/powerpoint/2010/main" val="397905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9900"/>
            <a:ext cx="8229600" cy="6427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Logrolling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24000"/>
            <a:ext cx="7772400" cy="4038600"/>
          </a:xfrm>
        </p:spPr>
        <p:txBody>
          <a:bodyPr>
            <a:noAutofit/>
          </a:bodyPr>
          <a:lstStyle/>
          <a:p>
            <a:r>
              <a:rPr lang="en-US" sz="2800" b="1" dirty="0"/>
              <a:t>Logrolling</a:t>
            </a:r>
            <a:r>
              <a:rPr lang="en-US" sz="2800" dirty="0"/>
              <a:t> is the trading of favors, </a:t>
            </a:r>
            <a:r>
              <a:rPr lang="en-US" sz="2800" dirty="0" smtClean="0"/>
              <a:t>such </a:t>
            </a:r>
            <a:r>
              <a:rPr lang="en-US" sz="2800" dirty="0"/>
              <a:t>as</a:t>
            </a:r>
            <a:r>
              <a:rPr lang="en-US" sz="2800" dirty="0" smtClean="0"/>
              <a:t> reciprocal voting among </a:t>
            </a:r>
            <a:r>
              <a:rPr lang="en-US" sz="2800" dirty="0"/>
              <a:t>legislative members to</a:t>
            </a:r>
            <a:r>
              <a:rPr lang="en-US" sz="2800" dirty="0" smtClean="0"/>
              <a:t> ensure action on issues of </a:t>
            </a:r>
            <a:r>
              <a:rPr lang="en-US" sz="2800" dirty="0"/>
              <a:t>interest </a:t>
            </a:r>
            <a:r>
              <a:rPr lang="en-US" sz="2800" dirty="0" smtClean="0"/>
              <a:t>to them and their constituents</a:t>
            </a:r>
          </a:p>
          <a:p>
            <a:r>
              <a:rPr lang="en-US" sz="2800" dirty="0"/>
              <a:t>A vote trade is like a legislative IOU. </a:t>
            </a:r>
            <a:endParaRPr lang="en-US" sz="2800" dirty="0" smtClean="0"/>
          </a:p>
          <a:p>
            <a:pPr marL="354013" lvl="1" indent="0">
              <a:buNone/>
            </a:pPr>
            <a:r>
              <a:rPr lang="en-US" dirty="0" smtClean="0"/>
              <a:t>When a legislator needs a few more votes to pass a bill, she may give another legislator an IOU: she will vote for another piece of legislation in return for a vote on her own bill.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5174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5968"/>
            <a:ext cx="8229600" cy="7951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Logrolling Across The Land</a:t>
            </a:r>
            <a:endParaRPr lang="en-US" sz="3600" cap="non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378093753"/>
              </p:ext>
            </p:extLst>
          </p:nvPr>
        </p:nvGraphicFramePr>
        <p:xfrm>
          <a:off x="495300" y="1981200"/>
          <a:ext cx="8153400" cy="32269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2200"/>
                <a:gridCol w="1447800"/>
                <a:gridCol w="1447800"/>
                <a:gridCol w="1447800"/>
                <a:gridCol w="1447800"/>
              </a:tblGrid>
              <a:tr h="459669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Programs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51197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85000"/>
                      </a:srgb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Defense Contract</a:t>
                      </a:r>
                    </a:p>
                    <a:p>
                      <a:pPr algn="ctr"/>
                      <a:r>
                        <a:rPr lang="en-US" b="1" dirty="0" smtClean="0"/>
                        <a:t>(in billions)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8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Farm Subsidies</a:t>
                      </a:r>
                    </a:p>
                    <a:p>
                      <a:pPr algn="ctr"/>
                      <a:r>
                        <a:rPr lang="en-US" b="1" dirty="0" smtClean="0"/>
                        <a:t>(in billions)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8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71793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1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/>
                        <a:t>Voter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Benefits</a:t>
                      </a:r>
                      <a:r>
                        <a:rPr lang="en-US" baseline="0" dirty="0" smtClean="0"/>
                        <a:t> to constituents</a:t>
                      </a:r>
                      <a:endParaRPr 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Costs </a:t>
                      </a:r>
                      <a:r>
                        <a:rPr lang="en-US" baseline="0" dirty="0" smtClean="0"/>
                        <a:t>to constituents</a:t>
                      </a:r>
                      <a:endParaRPr 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Benefits</a:t>
                      </a:r>
                      <a:r>
                        <a:rPr lang="en-US" baseline="0" dirty="0" smtClean="0"/>
                        <a:t> to constituents</a:t>
                      </a:r>
                      <a:endParaRPr 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Benefits</a:t>
                      </a:r>
                      <a:r>
                        <a:rPr lang="en-US" baseline="0" dirty="0" smtClean="0"/>
                        <a:t> to constituents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80000"/>
                      </a:srgbClr>
                    </a:solidFill>
                  </a:tcPr>
                </a:tc>
              </a:tr>
              <a:tr h="466053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Eastern senator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$40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$20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$20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466053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Midwestern</a:t>
                      </a:r>
                      <a:r>
                        <a:rPr lang="en-US" b="1" baseline="0" dirty="0" smtClean="0"/>
                        <a:t> senator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$20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$40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$20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66053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Western </a:t>
                      </a:r>
                      <a:r>
                        <a:rPr lang="en-US" b="1" baseline="0" dirty="0" smtClean="0"/>
                        <a:t>senator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$20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$20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13827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74868"/>
            <a:ext cx="8229600" cy="6427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A Political Mystery . . .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76400"/>
            <a:ext cx="7467600" cy="29718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Senators </a:t>
            </a:r>
            <a:r>
              <a:rPr lang="en-US" sz="2800" dirty="0"/>
              <a:t>from the Midwest oppose the </a:t>
            </a:r>
            <a:r>
              <a:rPr lang="en-US" sz="2800" dirty="0" smtClean="0"/>
              <a:t>bill</a:t>
            </a:r>
            <a:br>
              <a:rPr lang="en-US" sz="2800" dirty="0" smtClean="0"/>
            </a:br>
            <a:r>
              <a:rPr lang="en-US" sz="2800" dirty="0" smtClean="0"/>
              <a:t>but it passes eventually.  </a:t>
            </a:r>
          </a:p>
          <a:p>
            <a:r>
              <a:rPr lang="en-US" sz="2800" dirty="0" smtClean="0"/>
              <a:t>Why would a senator </a:t>
            </a:r>
            <a:r>
              <a:rPr lang="en-US" sz="2800" dirty="0"/>
              <a:t>from the </a:t>
            </a:r>
            <a:r>
              <a:rPr lang="en-US" sz="2800" dirty="0" smtClean="0"/>
              <a:t>Northwest— along with a </a:t>
            </a:r>
            <a:r>
              <a:rPr lang="en-US" sz="2800" dirty="0"/>
              <a:t>majority of the </a:t>
            </a:r>
            <a:r>
              <a:rPr lang="en-US" sz="2800" dirty="0" smtClean="0"/>
              <a:t>Senate—knowingly pass </a:t>
            </a:r>
            <a:r>
              <a:rPr lang="en-US" sz="2800" dirty="0"/>
              <a:t>a bill that </a:t>
            </a:r>
            <a:r>
              <a:rPr lang="en-US" sz="2800" b="1" dirty="0"/>
              <a:t>will increase the price of new homes?</a:t>
            </a:r>
            <a:r>
              <a:rPr lang="en-US" sz="2800" b="1" u="sng" dirty="0"/>
              <a:t> </a:t>
            </a:r>
          </a:p>
        </p:txBody>
      </p:sp>
    </p:spTree>
    <p:extLst>
      <p:ext uri="{BB962C8B-B14F-4D97-AF65-F5344CB8AC3E}">
        <p14:creationId xmlns="" xmlns:p14="http://schemas.microsoft.com/office/powerpoint/2010/main" val="278226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4068"/>
            <a:ext cx="8229600" cy="7189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A Political Mystery . . .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2438400"/>
            <a:ext cx="6096000" cy="198120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800" dirty="0" smtClean="0"/>
              <a:t>Who would benefit from this law?</a:t>
            </a:r>
          </a:p>
          <a:p>
            <a:pPr>
              <a:lnSpc>
                <a:spcPct val="200000"/>
              </a:lnSpc>
            </a:pPr>
            <a:r>
              <a:rPr lang="en-US" sz="2800" dirty="0" smtClean="0"/>
              <a:t>Who would be harmed?</a:t>
            </a:r>
            <a:endParaRPr lang="en-US" sz="2800" dirty="0"/>
          </a:p>
        </p:txBody>
      </p:sp>
    </p:spTree>
    <p:extLst>
      <p:ext uri="{BB962C8B-B14F-4D97-AF65-F5344CB8AC3E}">
        <p14:creationId xmlns="" xmlns:p14="http://schemas.microsoft.com/office/powerpoint/2010/main" val="144238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7868"/>
            <a:ext cx="8229600" cy="8713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Public Choice Theory 101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47800"/>
            <a:ext cx="7772400" cy="4525963"/>
          </a:xfrm>
        </p:spPr>
        <p:txBody>
          <a:bodyPr>
            <a:noAutofit/>
          </a:bodyPr>
          <a:lstStyle/>
          <a:p>
            <a:r>
              <a:rPr lang="en-US" sz="2800" dirty="0"/>
              <a:t>Elected</a:t>
            </a:r>
            <a:r>
              <a:rPr lang="en-US" sz="2800" dirty="0" smtClean="0"/>
              <a:t> officials</a:t>
            </a:r>
            <a:endParaRPr lang="en-US" sz="2800" dirty="0"/>
          </a:p>
          <a:p>
            <a:pPr lvl="1"/>
            <a:r>
              <a:rPr lang="en-US" sz="2000" dirty="0"/>
              <a:t>Most elected officials are responsible individuals who want to serve their constituents.</a:t>
            </a:r>
          </a:p>
          <a:p>
            <a:pPr lvl="1"/>
            <a:r>
              <a:rPr lang="en-US" sz="2000" dirty="0" smtClean="0"/>
              <a:t>Most </a:t>
            </a:r>
            <a:r>
              <a:rPr lang="en-US" sz="2000" dirty="0"/>
              <a:t>elected officials</a:t>
            </a:r>
            <a:r>
              <a:rPr lang="en-US" sz="2000" dirty="0" smtClean="0"/>
              <a:t> also want </a:t>
            </a:r>
            <a:r>
              <a:rPr lang="en-US" sz="2000" dirty="0"/>
              <a:t>to be </a:t>
            </a:r>
            <a:r>
              <a:rPr lang="en-US" sz="2000" dirty="0" smtClean="0"/>
              <a:t>re-elected—so </a:t>
            </a:r>
            <a:r>
              <a:rPr lang="en-US" sz="2000" dirty="0"/>
              <a:t>that they may continue to serve their constituents.</a:t>
            </a:r>
          </a:p>
          <a:p>
            <a:r>
              <a:rPr lang="en-US" sz="2800" dirty="0" smtClean="0"/>
              <a:t>Voters</a:t>
            </a:r>
            <a:endParaRPr lang="en-US" sz="2800" dirty="0"/>
          </a:p>
          <a:p>
            <a:pPr lvl="1"/>
            <a:r>
              <a:rPr lang="en-US" sz="2000" dirty="0"/>
              <a:t>Most voters are busy with their private lives.</a:t>
            </a:r>
            <a:r>
              <a:rPr lang="en-US" sz="2000" dirty="0" smtClean="0"/>
              <a:t> They </a:t>
            </a:r>
            <a:r>
              <a:rPr lang="en-US" sz="2000" dirty="0"/>
              <a:t>do not choose to spend much time and energy following the daily work of elected officials or government administrators and employees.</a:t>
            </a:r>
          </a:p>
          <a:p>
            <a:pPr lvl="1"/>
            <a:r>
              <a:rPr lang="en-US" sz="2000" dirty="0" smtClean="0"/>
              <a:t>Voters </a:t>
            </a:r>
            <a:r>
              <a:rPr lang="en-US" sz="2000" dirty="0"/>
              <a:t>are often uninterested in</a:t>
            </a:r>
            <a:r>
              <a:rPr lang="en-US" sz="2000" dirty="0" smtClean="0"/>
              <a:t> government policies </a:t>
            </a:r>
            <a:r>
              <a:rPr lang="en-US" sz="2000" dirty="0"/>
              <a:t>and uninformed about</a:t>
            </a:r>
            <a:r>
              <a:rPr lang="en-US" sz="2000" dirty="0" smtClean="0"/>
              <a:t> candidates </a:t>
            </a:r>
            <a:r>
              <a:rPr lang="en-US" sz="2000" dirty="0"/>
              <a:t>or propositions in an election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1232434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5968"/>
            <a:ext cx="8229600" cy="7951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Public Choice Theory 101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55737"/>
            <a:ext cx="7772400" cy="4525963"/>
          </a:xfrm>
        </p:spPr>
        <p:txBody>
          <a:bodyPr>
            <a:noAutofit/>
          </a:bodyPr>
          <a:lstStyle/>
          <a:p>
            <a:r>
              <a:rPr lang="en-US" sz="2800" dirty="0" smtClean="0"/>
              <a:t>Campaigns</a:t>
            </a:r>
            <a:endParaRPr lang="en-US" sz="2800" dirty="0"/>
          </a:p>
          <a:p>
            <a:pPr lvl="1"/>
            <a:r>
              <a:rPr lang="en-US" sz="2000" dirty="0"/>
              <a:t>The cost of running for office is too high for most elected officials to pay personally.</a:t>
            </a:r>
          </a:p>
          <a:p>
            <a:pPr lvl="1"/>
            <a:r>
              <a:rPr lang="en-US" sz="2000" dirty="0" smtClean="0"/>
              <a:t>People </a:t>
            </a:r>
            <a:r>
              <a:rPr lang="en-US" sz="2000" dirty="0"/>
              <a:t>seeking elected office rely on contributions from voters and groups </a:t>
            </a:r>
            <a:r>
              <a:rPr lang="en-US" sz="2000" dirty="0" smtClean="0"/>
              <a:t>with </a:t>
            </a:r>
            <a:r>
              <a:rPr lang="en-US" sz="2000" dirty="0"/>
              <a:t>special interests in</a:t>
            </a:r>
            <a:r>
              <a:rPr lang="en-US" sz="2000" dirty="0" smtClean="0"/>
              <a:t> particular </a:t>
            </a:r>
            <a:r>
              <a:rPr lang="en-US" sz="2000" dirty="0"/>
              <a:t>government policies.</a:t>
            </a:r>
          </a:p>
          <a:p>
            <a:pPr lvl="1"/>
            <a:r>
              <a:rPr lang="en-US" sz="2000" dirty="0" smtClean="0"/>
              <a:t>Many </a:t>
            </a:r>
            <a:r>
              <a:rPr lang="en-US" sz="2000" dirty="0"/>
              <a:t>voters join </a:t>
            </a:r>
            <a:r>
              <a:rPr lang="en-US" sz="2000" dirty="0" smtClean="0"/>
              <a:t>special-interest </a:t>
            </a:r>
            <a:r>
              <a:rPr lang="en-US" sz="2000" dirty="0"/>
              <a:t>groups </a:t>
            </a:r>
            <a:r>
              <a:rPr lang="en-US" sz="2000" dirty="0" smtClean="0"/>
              <a:t>to support people seeking elected office who are in line with their special concerns. Examples </a:t>
            </a:r>
            <a:r>
              <a:rPr lang="en-US" sz="2000" dirty="0"/>
              <a:t>of</a:t>
            </a:r>
            <a:r>
              <a:rPr lang="en-US" sz="2000" dirty="0" smtClean="0"/>
              <a:t> special-interest groups: the </a:t>
            </a:r>
            <a:r>
              <a:rPr lang="en-US" sz="2000" dirty="0"/>
              <a:t>elderly; business, labor, and agricultural groups; teachers and educational organizations; environmental groups; religious groups; and people receiving various kinds of assistance payments or programs from government agencies.</a:t>
            </a:r>
          </a:p>
        </p:txBody>
      </p:sp>
    </p:spTree>
    <p:extLst>
      <p:ext uri="{BB962C8B-B14F-4D97-AF65-F5344CB8AC3E}">
        <p14:creationId xmlns="" xmlns:p14="http://schemas.microsoft.com/office/powerpoint/2010/main" val="3845287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24068"/>
            <a:ext cx="8229600" cy="7189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Government Failure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47800"/>
            <a:ext cx="8229600" cy="4525963"/>
          </a:xfrm>
        </p:spPr>
        <p:txBody>
          <a:bodyPr>
            <a:noAutofit/>
          </a:bodyPr>
          <a:lstStyle/>
          <a:p>
            <a:r>
              <a:rPr lang="en-US" sz="2800" dirty="0" smtClean="0"/>
              <a:t>Occurs when the costs of a government intervention outweigh the benefits of the government intervention.</a:t>
            </a:r>
            <a:endParaRPr lang="en-US" sz="1800" dirty="0" smtClean="0"/>
          </a:p>
          <a:p>
            <a:r>
              <a:rPr lang="en-US" sz="2800" dirty="0" smtClean="0"/>
              <a:t>Example of </a:t>
            </a:r>
            <a:r>
              <a:rPr lang="en-US" sz="2800" b="1" dirty="0" smtClean="0"/>
              <a:t>special-interest effect</a:t>
            </a:r>
            <a:r>
              <a:rPr lang="en-US" sz="2800" dirty="0" smtClean="0"/>
              <a:t>:</a:t>
            </a:r>
          </a:p>
          <a:p>
            <a:pPr lvl="1"/>
            <a:r>
              <a:rPr lang="en-US" sz="2000" dirty="0" smtClean="0"/>
              <a:t>Lobbying by sugar manufacturers might result in a subsidy for the production of sugar that raises the price paid by consumers.</a:t>
            </a:r>
          </a:p>
          <a:p>
            <a:pPr lvl="1"/>
            <a:r>
              <a:rPr lang="en-US" sz="2000" dirty="0"/>
              <a:t>T</a:t>
            </a:r>
            <a:r>
              <a:rPr lang="en-US" sz="2000" dirty="0" smtClean="0"/>
              <a:t>he cost of this policy, shared by all citizens, is barely noticed by individuals. </a:t>
            </a:r>
          </a:p>
          <a:p>
            <a:pPr lvl="1"/>
            <a:r>
              <a:rPr lang="en-US" sz="2000" dirty="0"/>
              <a:t>B</a:t>
            </a:r>
            <a:r>
              <a:rPr lang="en-US" sz="2000" dirty="0" smtClean="0"/>
              <a:t>enefits are shared by the special-interest group (sugar manufacturers) who have a strong incentive to perpetuate the policy by further lobbying. 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="" xmlns:p14="http://schemas.microsoft.com/office/powerpoint/2010/main" val="352726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Costs and Benefits of Voting: </a:t>
            </a:r>
            <a:br>
              <a:rPr lang="en-US" sz="3600" cap="none" dirty="0" smtClean="0"/>
            </a:br>
            <a:r>
              <a:rPr lang="en-US" sz="3600" cap="none" dirty="0" smtClean="0"/>
              <a:t>Election 1</a:t>
            </a:r>
            <a:endParaRPr lang="en-US" sz="3600" cap="none" dirty="0"/>
          </a:p>
        </p:txBody>
      </p:sp>
      <p:sp>
        <p:nvSpPr>
          <p:cNvPr id="3" name="TextBox 2"/>
          <p:cNvSpPr txBox="1"/>
          <p:nvPr/>
        </p:nvSpPr>
        <p:spPr>
          <a:xfrm>
            <a:off x="4724400" y="1828800"/>
            <a:ext cx="41148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LcPeriod"/>
            </a:pPr>
            <a:r>
              <a:rPr lang="en-US" sz="2000" dirty="0" smtClean="0"/>
              <a:t>What are total benefits of Option A?</a:t>
            </a:r>
          </a:p>
          <a:p>
            <a:pPr marL="457200" indent="-457200">
              <a:spcBef>
                <a:spcPts val="600"/>
              </a:spcBef>
              <a:buAutoNum type="alphaLcPeriod"/>
            </a:pPr>
            <a:r>
              <a:rPr lang="en-US" sz="2000" dirty="0" smtClean="0"/>
              <a:t>What are total benefits of Option B?</a:t>
            </a:r>
          </a:p>
          <a:p>
            <a:pPr marL="457200" indent="-457200">
              <a:spcBef>
                <a:spcPts val="600"/>
              </a:spcBef>
              <a:buAutoNum type="alphaLcPeriod"/>
            </a:pPr>
            <a:r>
              <a:rPr lang="en-US" sz="2000" dirty="0" smtClean="0"/>
              <a:t>If all five groups have equal numbers of voters, will Option A or B be chosen?</a:t>
            </a:r>
            <a:endParaRPr lang="en-US" sz="20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650290367"/>
              </p:ext>
            </p:extLst>
          </p:nvPr>
        </p:nvGraphicFramePr>
        <p:xfrm>
          <a:off x="800100" y="1828800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/>
                <a:gridCol w="1371600"/>
                <a:gridCol w="1371600"/>
              </a:tblGrid>
              <a:tr h="5303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Group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Benefits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Option A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Option</a:t>
                      </a:r>
                      <a:r>
                        <a:rPr lang="en-US" sz="1800" baseline="0" dirty="0" smtClean="0"/>
                        <a:t> B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9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$3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$3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7548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017373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Costs and Benefits of Voting:</a:t>
            </a:r>
            <a:br>
              <a:rPr lang="en-US" sz="3600" cap="none" dirty="0" smtClean="0"/>
            </a:br>
            <a:r>
              <a:rPr lang="en-US" sz="3600" cap="none" dirty="0" smtClean="0"/>
              <a:t>Election 2</a:t>
            </a:r>
            <a:endParaRPr lang="en-US" sz="3600" cap="none" dirty="0"/>
          </a:p>
        </p:txBody>
      </p:sp>
      <p:sp>
        <p:nvSpPr>
          <p:cNvPr id="3" name="TextBox 2"/>
          <p:cNvSpPr txBox="1"/>
          <p:nvPr/>
        </p:nvSpPr>
        <p:spPr>
          <a:xfrm>
            <a:off x="4727448" y="1828800"/>
            <a:ext cx="4114800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lphaLcPeriod"/>
            </a:pPr>
            <a:r>
              <a:rPr lang="en-US" sz="2000" dirty="0" smtClean="0"/>
              <a:t>Why </a:t>
            </a:r>
            <a:r>
              <a:rPr lang="en-US" sz="2000" dirty="0"/>
              <a:t>did</a:t>
            </a:r>
            <a:r>
              <a:rPr lang="en-US" sz="2000" dirty="0" smtClean="0"/>
              <a:t> Option </a:t>
            </a:r>
            <a:r>
              <a:rPr lang="en-US" sz="2000" dirty="0"/>
              <a:t>B defeat</a:t>
            </a:r>
            <a:r>
              <a:rPr lang="en-US" sz="2000" dirty="0" smtClean="0"/>
              <a:t> </a:t>
            </a:r>
            <a:br>
              <a:rPr lang="en-US" sz="2000" dirty="0" smtClean="0"/>
            </a:br>
            <a:r>
              <a:rPr lang="en-US" sz="2000" dirty="0" smtClean="0"/>
              <a:t>Option </a:t>
            </a:r>
            <a:r>
              <a:rPr lang="en-US" sz="2000" dirty="0"/>
              <a:t>A</a:t>
            </a:r>
            <a:r>
              <a:rPr lang="en-US" sz="2000" dirty="0" smtClean="0"/>
              <a:t>?</a:t>
            </a:r>
            <a:r>
              <a:rPr lang="en-US" sz="2000" dirty="0"/>
              <a:t> </a:t>
            </a:r>
          </a:p>
          <a:p>
            <a:pPr marL="457200" indent="-457200">
              <a:spcBef>
                <a:spcPts val="600"/>
              </a:spcBef>
              <a:buFont typeface="+mj-lt"/>
              <a:buAutoNum type="alphaLcPeriod"/>
            </a:pPr>
            <a:r>
              <a:rPr lang="en-US" sz="2000" dirty="0" smtClean="0"/>
              <a:t>Did </a:t>
            </a:r>
            <a:r>
              <a:rPr lang="en-US" sz="2000" dirty="0"/>
              <a:t>Election </a:t>
            </a:r>
            <a:r>
              <a:rPr lang="en-US" sz="2000" dirty="0" smtClean="0"/>
              <a:t>2 </a:t>
            </a:r>
            <a:r>
              <a:rPr lang="en-US" sz="2000" dirty="0"/>
              <a:t>result in the</a:t>
            </a:r>
            <a:r>
              <a:rPr lang="en-US" sz="2000" dirty="0" smtClean="0"/>
              <a:t> most </a:t>
            </a:r>
            <a:r>
              <a:rPr lang="en-US" sz="2000" dirty="0"/>
              <a:t>social (overall) benefit?</a:t>
            </a:r>
          </a:p>
          <a:p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650290367"/>
              </p:ext>
            </p:extLst>
          </p:nvPr>
        </p:nvGraphicFramePr>
        <p:xfrm>
          <a:off x="800100" y="1828800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/>
                <a:gridCol w="1371600"/>
                <a:gridCol w="1371600"/>
              </a:tblGrid>
              <a:tr h="5303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Group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Benefits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Option A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Option</a:t>
                      </a:r>
                      <a:r>
                        <a:rPr lang="en-US" sz="1800" baseline="0" dirty="0" smtClean="0"/>
                        <a:t> B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9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$3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$3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7548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106587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Costs and Benefits of Voting:  </a:t>
            </a:r>
            <a:br>
              <a:rPr lang="en-US" sz="3600" cap="none" dirty="0" smtClean="0"/>
            </a:br>
            <a:r>
              <a:rPr lang="en-US" sz="3600" cap="none" dirty="0" smtClean="0"/>
              <a:t>Optional Election</a:t>
            </a:r>
            <a:endParaRPr lang="en-US" sz="3600" cap="none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650290367"/>
              </p:ext>
            </p:extLst>
          </p:nvPr>
        </p:nvGraphicFramePr>
        <p:xfrm>
          <a:off x="800100" y="1828800"/>
          <a:ext cx="3657600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/>
                <a:gridCol w="1371600"/>
                <a:gridCol w="1371600"/>
              </a:tblGrid>
              <a:tr h="5303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Group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Benefits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Option A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9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Option</a:t>
                      </a:r>
                      <a:r>
                        <a:rPr lang="en-US" sz="1800" baseline="0" dirty="0" smtClean="0"/>
                        <a:t> B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9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$10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$10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$3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53035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$3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75488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$5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$0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727448" y="1828800"/>
            <a:ext cx="4114800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lphaLcPeriod"/>
            </a:pPr>
            <a:r>
              <a:rPr lang="en-US" sz="2000" dirty="0" smtClean="0"/>
              <a:t>Why </a:t>
            </a:r>
            <a:r>
              <a:rPr lang="en-US" sz="2000" dirty="0"/>
              <a:t>did</a:t>
            </a:r>
            <a:r>
              <a:rPr lang="en-US" sz="2000" dirty="0" smtClean="0"/>
              <a:t> Option A </a:t>
            </a:r>
            <a:r>
              <a:rPr lang="en-US" sz="2000" dirty="0"/>
              <a:t>defeat</a:t>
            </a:r>
            <a:r>
              <a:rPr lang="en-US" sz="2000" dirty="0" smtClean="0"/>
              <a:t> Option B?</a:t>
            </a:r>
            <a:r>
              <a:rPr lang="en-US" sz="2000" dirty="0"/>
              <a:t> </a:t>
            </a:r>
          </a:p>
          <a:p>
            <a:pPr marL="457200" indent="-457200">
              <a:spcBef>
                <a:spcPts val="600"/>
              </a:spcBef>
              <a:buFont typeface="+mj-lt"/>
              <a:buAutoNum type="alphaLcPeriod"/>
            </a:pPr>
            <a:r>
              <a:rPr lang="en-US" sz="2000" dirty="0" smtClean="0"/>
              <a:t>Did this election </a:t>
            </a:r>
            <a:r>
              <a:rPr lang="en-US" sz="2000" dirty="0"/>
              <a:t>result in the</a:t>
            </a:r>
            <a:r>
              <a:rPr lang="en-US" sz="2000" dirty="0" smtClean="0"/>
              <a:t> most </a:t>
            </a:r>
            <a:r>
              <a:rPr lang="en-US" sz="2000" dirty="0"/>
              <a:t>social (overall) benefit</a:t>
            </a:r>
            <a:r>
              <a:rPr lang="en-US" sz="2000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31333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2189</TotalTime>
  <Words>671</Words>
  <Application>Microsoft Office PowerPoint</Application>
  <PresentationFormat>On-screen Show (4:3)</PresentationFormat>
  <Paragraphs>129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Trade Gothic LT Std Extended</vt:lpstr>
      <vt:lpstr>Trade Gothic LT Std Cn</vt:lpstr>
      <vt:lpstr>Trade Gothic LT Std</vt:lpstr>
      <vt:lpstr>Calibri</vt:lpstr>
      <vt:lpstr>1_HSE_Lesson01_ms-comp</vt:lpstr>
      <vt:lpstr>A Political Mystery . . .</vt:lpstr>
      <vt:lpstr>A Political Mystery . . .</vt:lpstr>
      <vt:lpstr>A Political Mystery . . .</vt:lpstr>
      <vt:lpstr>Public Choice Theory 101</vt:lpstr>
      <vt:lpstr>Public Choice Theory 101</vt:lpstr>
      <vt:lpstr>Government Failure</vt:lpstr>
      <vt:lpstr>Costs and Benefits of Voting:  Election 1</vt:lpstr>
      <vt:lpstr>Costs and Benefits of Voting: Election 2</vt:lpstr>
      <vt:lpstr>Costs and Benefits of Voting:   Optional Election</vt:lpstr>
      <vt:lpstr>Logrolling</vt:lpstr>
      <vt:lpstr>Logrolling Across The Land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15</dc:title>
  <dc:creator>coedefault</dc:creator>
  <cp:lastModifiedBy>Stephenv</cp:lastModifiedBy>
  <cp:revision>69</cp:revision>
  <dcterms:created xsi:type="dcterms:W3CDTF">2014-03-12T22:40:56Z</dcterms:created>
  <dcterms:modified xsi:type="dcterms:W3CDTF">2014-06-02T16:06:03Z</dcterms:modified>
</cp:coreProperties>
</file>